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1" r:id="rId2"/>
  </p:sldMasterIdLst>
  <p:notesMasterIdLst>
    <p:notesMasterId r:id="rId24"/>
  </p:notesMasterIdLst>
  <p:sldIdLst>
    <p:sldId id="322" r:id="rId3"/>
    <p:sldId id="348" r:id="rId4"/>
    <p:sldId id="349" r:id="rId5"/>
    <p:sldId id="350" r:id="rId6"/>
    <p:sldId id="361" r:id="rId7"/>
    <p:sldId id="351" r:id="rId8"/>
    <p:sldId id="363" r:id="rId9"/>
    <p:sldId id="364" r:id="rId10"/>
    <p:sldId id="352" r:id="rId11"/>
    <p:sldId id="353" r:id="rId12"/>
    <p:sldId id="358" r:id="rId13"/>
    <p:sldId id="354" r:id="rId14"/>
    <p:sldId id="355" r:id="rId15"/>
    <p:sldId id="362" r:id="rId16"/>
    <p:sldId id="356" r:id="rId17"/>
    <p:sldId id="365" r:id="rId18"/>
    <p:sldId id="359" r:id="rId19"/>
    <p:sldId id="357" r:id="rId20"/>
    <p:sldId id="366" r:id="rId21"/>
    <p:sldId id="367" r:id="rId22"/>
    <p:sldId id="330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ukas" id="{5B43D4E5-85F5-4921-B4C6-11582B2BCFF6}">
          <p14:sldIdLst>
            <p14:sldId id="322"/>
            <p14:sldId id="348"/>
            <p14:sldId id="349"/>
            <p14:sldId id="350"/>
            <p14:sldId id="361"/>
            <p14:sldId id="351"/>
            <p14:sldId id="363"/>
            <p14:sldId id="364"/>
          </p14:sldIdLst>
        </p14:section>
        <p14:section name="Jakob" id="{C1DB1599-8250-4BB5-BDF4-55F4275ABF35}">
          <p14:sldIdLst>
            <p14:sldId id="352"/>
            <p14:sldId id="353"/>
            <p14:sldId id="358"/>
            <p14:sldId id="354"/>
            <p14:sldId id="355"/>
            <p14:sldId id="362"/>
            <p14:sldId id="356"/>
            <p14:sldId id="365"/>
            <p14:sldId id="359"/>
            <p14:sldId id="357"/>
            <p14:sldId id="366"/>
            <p14:sldId id="367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5044E0B-3B3E-3653-2A53-0753185A978A}" name="Wladislaw Munk" initials="WM" userId="62c0385df6cc7aee" providerId="Windows Live"/>
  <p188:author id="{AF9063DE-45D8-1DEF-7B3E-47685D5F682D}" name="Gerstlauer, Lukas" initials="LG" userId="S::lgerstla@stud.hs-heilbronn.de::e65c13b1-8343-47bd-bbec-ba71b1b19b8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96"/>
    <a:srgbClr val="CFCFCF"/>
    <a:srgbClr val="C8F0BE"/>
    <a:srgbClr val="67AA6C"/>
    <a:srgbClr val="68A878"/>
    <a:srgbClr val="6489F0"/>
    <a:srgbClr val="5E82E9"/>
    <a:srgbClr val="213D8A"/>
    <a:srgbClr val="A3B8F0"/>
    <a:srgbClr val="E8C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 autoAdjust="0"/>
    <p:restoredTop sz="94673" autoAdjust="0"/>
  </p:normalViewPr>
  <p:slideViewPr>
    <p:cSldViewPr snapToGrid="0" showGuides="1">
      <p:cViewPr>
        <p:scale>
          <a:sx n="75" d="100"/>
          <a:sy n="75" d="100"/>
        </p:scale>
        <p:origin x="270" y="393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0" y="2299251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0" y="4197227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72" y="305319"/>
            <a:ext cx="1575317" cy="531959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0" y="2453491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1530671"/>
            <a:ext cx="11377084" cy="4898317"/>
          </a:xfrm>
        </p:spPr>
        <p:txBody>
          <a:bodyPr/>
          <a:lstStyle>
            <a:lvl1pPr>
              <a:defRPr/>
            </a:lvl1pPr>
            <a:lvl2pPr>
              <a:defRPr/>
            </a:lvl2pPr>
            <a:lvl3pPr marL="446088" indent="0">
              <a:defRPr sz="22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399" y="468028"/>
            <a:ext cx="11377084" cy="863600"/>
          </a:xfrm>
        </p:spPr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>
            <a:cxnSpLocks/>
          </p:cNvCxnSpPr>
          <p:nvPr/>
        </p:nvCxnSpPr>
        <p:spPr>
          <a:xfrm>
            <a:off x="405315" y="1118250"/>
            <a:ext cx="826571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2652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469" y="185407"/>
            <a:ext cx="1232609" cy="41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8563B-9B96-C4BF-68A9-702FB9466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080" y="2393841"/>
            <a:ext cx="11056403" cy="2373647"/>
          </a:xfrm>
        </p:spPr>
        <p:txBody>
          <a:bodyPr/>
          <a:lstStyle/>
          <a:p>
            <a:r>
              <a:rPr lang="en-US" sz="2800" noProof="0" dirty="0"/>
              <a:t>Automotive Systems – Perception and </a:t>
            </a:r>
            <a:br>
              <a:rPr lang="en-US" sz="2800" noProof="0" dirty="0"/>
            </a:br>
            <a:r>
              <a:rPr lang="en-US" sz="2800" noProof="0" dirty="0"/>
              <a:t>situation understanding</a:t>
            </a:r>
            <a:br>
              <a:rPr lang="en-US" sz="2800" noProof="0" dirty="0"/>
            </a:br>
            <a:br>
              <a:rPr lang="en-US" sz="2800" noProof="0" dirty="0"/>
            </a:br>
            <a:r>
              <a:rPr lang="en-US" sz="2400" noProof="0" dirty="0"/>
              <a:t>Simulative Robot Detection with different sensors and Kalman-filter</a:t>
            </a:r>
            <a:endParaRPr lang="en-US" sz="2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62A2D-EC2B-9323-E294-7DD2925A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</a:t>
            </a:fld>
            <a:endParaRPr lang="en-US" noProof="0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BCEF79A2-6870-B661-2C93-9F0ECC7C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0" y="4454731"/>
            <a:ext cx="11056403" cy="752278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noProof="0" dirty="0"/>
              <a:t>Lukas Gerstlauer, Jakob Kurz  |  AS: PSU  |  T1 / Master ASE  |  26.06.2025</a:t>
            </a:r>
            <a:endParaRPr lang="en-US" noProof="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93A0795-8240-EF29-BDD1-DAA4A634195D}"/>
              </a:ext>
            </a:extLst>
          </p:cNvPr>
          <p:cNvSpPr txBox="1">
            <a:spLocks/>
          </p:cNvSpPr>
          <p:nvPr/>
        </p:nvSpPr>
        <p:spPr>
          <a:xfrm>
            <a:off x="727079" y="5113105"/>
            <a:ext cx="11056403" cy="11989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 spc="8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noProof="0" dirty="0"/>
              <a:t>Prof. Dr.-Ing. Raoul </a:t>
            </a:r>
            <a:r>
              <a:rPr lang="en-US" sz="1600" b="0" noProof="0" dirty="0" err="1"/>
              <a:t>Zöllner</a:t>
            </a:r>
            <a:endParaRPr lang="en-US" sz="1600" b="0" noProof="0" dirty="0"/>
          </a:p>
          <a:p>
            <a:r>
              <a:rPr lang="en-US" sz="1600" b="0" noProof="0" dirty="0"/>
              <a:t>Johannes Buyer, M. Eng.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16956B-EC48-0824-3725-51A94E04E2E8}"/>
              </a:ext>
            </a:extLst>
          </p:cNvPr>
          <p:cNvSpPr txBox="1"/>
          <p:nvPr/>
        </p:nvSpPr>
        <p:spPr>
          <a:xfrm>
            <a:off x="651877" y="6354345"/>
            <a:ext cx="13016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lgerstla@stud.hs-heilbronn.de, jkurz1@stud.hs-heilbronn.de</a:t>
            </a:r>
          </a:p>
        </p:txBody>
      </p:sp>
    </p:spTree>
    <p:extLst>
      <p:ext uri="{BB962C8B-B14F-4D97-AF65-F5344CB8AC3E}">
        <p14:creationId xmlns:p14="http://schemas.microsoft.com/office/powerpoint/2010/main" val="325988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6497C7-719D-99C9-2FE6-E0B804E6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937ABD-4C88-8D88-88A9-4232B7CD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B71D6C-F005-47EF-77BA-8DEF89AC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Motion / Transition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14FE133-3F8F-D0B0-9DBC-5157BE1BFA58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noProof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dt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dt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dt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  (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287338" algn="l"/>
                  </a:tabLst>
                </a:pPr>
                <a:r>
                  <a:rPr lang="en-US" noProof="0" dirty="0"/>
                  <a:t>System dynamics function</a:t>
                </a:r>
                <a14:m>
                  <m:oMath xmlns:m="http://schemas.openxmlformats.org/officeDocument/2006/math"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</a:tabLst>
                </a:pPr>
                <a:endParaRPr lang="en-US" b="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14FE133-3F8F-D0B0-9DBC-5157BE1BF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63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79282B2-7DD0-5FE0-D5E3-808E39A4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C235FA-DEA9-6D88-8BF2-96D32DA8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DF19C-2727-3F63-3AA5-66409352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Measurement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B2306F7-F43B-7B0E-1825-CC49838501EA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3405188" algn="l"/>
                  </a:tabLst>
                </a:pPr>
                <a:r>
                  <a:rPr lang="en-US" noProof="0" dirty="0"/>
                  <a:t>Measurement function: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camera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3405188" algn="l"/>
                  </a:tabLst>
                </a:pPr>
                <a:r>
                  <a:rPr lang="en-US" noProof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lidar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B2306F7-F43B-7B0E-1825-CC4983850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65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C0C1B-7C7E-8D55-2DEF-33651D341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01C7A2-C442-D9D2-75C2-DB268705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4065AA-2450-BCB7-497F-88CE8319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4EA35FB-AD2A-A225-6134-B68CFD1E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Jacobi-matrices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29A6C8-E153-A5DB-0A3F-DD8A67B75624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230563" algn="l"/>
                  </a:tabLst>
                </a:pPr>
                <a:r>
                  <a:rPr lang="en-US" noProof="0" dirty="0"/>
                  <a:t>System matrix: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230563" algn="l"/>
                  </a:tabLst>
                </a:pPr>
                <a:r>
                  <a:rPr lang="en-US" noProof="0" dirty="0"/>
                  <a:t>Measurement matrix: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𝑐𝑎𝑚𝑒𝑟𝑎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𝑐𝑎𝑚𝑒𝑟𝑎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noProof="0" dirty="0"/>
              </a:p>
              <a:p>
                <a:pPr>
                  <a:tabLst>
                    <a:tab pos="287338" algn="l"/>
                    <a:tab pos="790575" algn="l"/>
                    <a:tab pos="3230563" algn="l"/>
                  </a:tabLst>
                </a:pPr>
                <a:r>
                  <a:rPr lang="en-US" noProof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𝑙𝑖𝑑𝑎𝑟</m:t>
                        </m:r>
                      </m:sub>
                    </m:sSub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𝑙𝑖𝑑𝑎𝑟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29A6C8-E153-A5DB-0A3F-DD8A67B75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89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4982F-FF0B-1762-D7B9-68C5DF72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F10D23-C538-E564-73FB-23C513FB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C7E8A2-607B-400B-4FEC-0B99B627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DE2013-770E-EA26-852A-F6EE8D91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Parameterization of the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0C98C697-A971-98B0-0DED-23952BF45B9E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noProof="0" dirty="0"/>
                  <a:t>Process noise covariance: 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004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04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noProof="0" dirty="0"/>
                  <a:t>Measurement noise covariance: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𝑐𝑎𝑚𝑒𝑟𝑎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.3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noProof="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b="0" noProof="0" dirty="0">
                    <a:sym typeface="Wingdings" panose="05000000000000000000" pitchFamily="2" charset="2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𝑙𝑖𝑑𝑎𝑟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.5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0.5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noProof="0" dirty="0"/>
                  <a:t>Error covariance matrix: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0C98C697-A971-98B0-0DED-23952BF45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b="-18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42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D8BE543-801D-91FD-D7F9-7142F388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5C0F87-8EC0-B03F-37D3-4503AF3B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6BD8D5D-9C81-DCD7-3B2D-B258E504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observability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5406B7-C2B7-F8E6-7F61-B61F4D404C5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5315" y="1358143"/>
                <a:ext cx="11377084" cy="4898317"/>
              </a:xfrm>
            </p:spPr>
            <p:txBody>
              <a:bodyPr/>
              <a:lstStyle/>
              <a:p>
                <a:pPr marL="342900" indent="-342900">
                  <a:spcAft>
                    <a:spcPts val="20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675063" algn="l"/>
                  </a:tabLst>
                </a:pPr>
                <a:r>
                  <a:rPr lang="en-US" noProof="0" dirty="0"/>
                  <a:t>Observability 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noProof="0" dirty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20 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𝑟𝑎𝑑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0.9</m:t>
                                  </m:r>
                                  <m:f>
                                    <m:f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  <m:f>
                                    <m:f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num>
                                    <m:den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marL="342900" indent="-342900">
                  <a:spcAft>
                    <a:spcPts val="20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675063" algn="l"/>
                  </a:tabLst>
                </a:pPr>
                <a:r>
                  <a:rPr lang="en-US" noProof="0" dirty="0"/>
                  <a:t>Observability matrix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noProof="0" dirty="0"/>
                  <a:t>: 	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 marL="342900" indent="-342900">
                  <a:spcAft>
                    <a:spcPts val="20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675063" algn="l"/>
                  </a:tabLst>
                </a:pPr>
                <a:r>
                  <a:rPr lang="en-US" noProof="0" dirty="0"/>
                  <a:t>Observability matrix rank: 	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=5==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𝑙𝑒𝑛𝑔𝑡h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noProof="0" dirty="0">
                    <a:sym typeface="Wingdings" panose="05000000000000000000" pitchFamily="2" charset="2"/>
                  </a:rPr>
                  <a:t>        System observable</a:t>
                </a:r>
                <a:r>
                  <a:rPr lang="en-US" noProof="0" dirty="0"/>
                  <a:t> 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5406B7-C2B7-F8E6-7F61-B61F4D404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5315" y="1358143"/>
                <a:ext cx="11377084" cy="4898317"/>
              </a:xfrm>
              <a:blipFill>
                <a:blip r:embed="rId2"/>
                <a:stretch>
                  <a:fillRect l="-1393" b="-68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1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2AECF-AA03-BAB7-EEC2-C5EFEA8A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54D1-EB48-71E0-0853-5B829DA8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F40031-3E55-C53B-E75F-346A8D39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2CA1B0A-ECA3-F045-38E8-D025FC11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Structure of the implemented program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6C4AED-00AA-D159-5D1D-2F4DCD7C921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>
                <a:sym typeface="Wingdings" panose="05000000000000000000" pitchFamily="2" charset="2"/>
              </a:rPr>
              <a:t>Implementation in ROS2 Nodes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 err="1">
                <a:sym typeface="Wingdings" panose="05000000000000000000" pitchFamily="2" charset="2"/>
              </a:rPr>
              <a:t>robotControllerNode</a:t>
            </a:r>
            <a:r>
              <a:rPr lang="en-US" noProof="0" dirty="0">
                <a:sym typeface="Wingdings" panose="05000000000000000000" pitchFamily="2" charset="2"/>
              </a:rPr>
              <a:t>  	Simulation of </a:t>
            </a:r>
            <a:r>
              <a:rPr lang="en-US" noProof="0" dirty="0" err="1">
                <a:sym typeface="Wingdings" panose="05000000000000000000" pitchFamily="2" charset="2"/>
              </a:rPr>
              <a:t>roboter</a:t>
            </a:r>
            <a:r>
              <a:rPr lang="en-US" noProof="0" dirty="0">
                <a:sym typeface="Wingdings" panose="05000000000000000000" pitchFamily="2" charset="2"/>
              </a:rPr>
              <a:t> movement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>
                <a:sym typeface="Wingdings" panose="05000000000000000000" pitchFamily="2" charset="2"/>
              </a:rPr>
              <a:t>*</a:t>
            </a:r>
            <a:r>
              <a:rPr lang="en-US" noProof="0" dirty="0" err="1">
                <a:sym typeface="Wingdings" panose="05000000000000000000" pitchFamily="2" charset="2"/>
              </a:rPr>
              <a:t>DetectionNode</a:t>
            </a:r>
            <a:r>
              <a:rPr lang="en-US" noProof="0" dirty="0">
                <a:sym typeface="Wingdings" panose="05000000000000000000" pitchFamily="2" charset="2"/>
              </a:rPr>
              <a:t>  	Simulation of detection with added noise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 err="1">
                <a:sym typeface="Wingdings" panose="05000000000000000000" pitchFamily="2" charset="2"/>
              </a:rPr>
              <a:t>ekfNode</a:t>
            </a:r>
            <a:r>
              <a:rPr lang="en-US" noProof="0" dirty="0">
                <a:sym typeface="Wingdings" panose="05000000000000000000" pitchFamily="2" charset="2"/>
              </a:rPr>
              <a:t>  	extended Kalman-Filter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 err="1">
                <a:sym typeface="Wingdings" panose="05000000000000000000" pitchFamily="2" charset="2"/>
              </a:rPr>
              <a:t>visualizationNode</a:t>
            </a:r>
            <a:r>
              <a:rPr lang="en-US" noProof="0" dirty="0">
                <a:sym typeface="Wingdings" panose="05000000000000000000" pitchFamily="2" charset="2"/>
              </a:rPr>
              <a:t>  	Visualization of room, </a:t>
            </a:r>
            <a:r>
              <a:rPr lang="en-US" noProof="0" dirty="0" err="1">
                <a:sym typeface="Wingdings" panose="05000000000000000000" pitchFamily="2" charset="2"/>
              </a:rPr>
              <a:t>roboters</a:t>
            </a:r>
            <a:r>
              <a:rPr lang="en-US" noProof="0" dirty="0">
                <a:sym typeface="Wingdings" panose="05000000000000000000" pitchFamily="2" charset="2"/>
              </a:rPr>
              <a:t>, sensors, covariance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337FA4-F10E-2203-3D11-6E288435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2"/>
          <a:stretch>
            <a:fillRect/>
          </a:stretch>
        </p:blipFill>
        <p:spPr>
          <a:xfrm>
            <a:off x="478344" y="3847381"/>
            <a:ext cx="11235312" cy="226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988FFF6-D6D3-8B5D-E143-C3B6D2E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03681A-9820-AA92-64EC-AF12FC01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B50E956-236D-50C3-6B59-0262871E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Flowchart</a:t>
            </a:r>
          </a:p>
        </p:txBody>
      </p:sp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E78582C2-E6AE-E2A1-CB76-F02AA2DA39A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587896" y="1257301"/>
            <a:ext cx="3016208" cy="5166819"/>
          </a:xfrm>
        </p:spPr>
      </p:pic>
    </p:spTree>
    <p:extLst>
      <p:ext uri="{BB962C8B-B14F-4D97-AF65-F5344CB8AC3E}">
        <p14:creationId xmlns:p14="http://schemas.microsoft.com/office/powerpoint/2010/main" val="401766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F413100-048A-EC21-A04A-6500B2682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B914A5-6091-62B3-2BDD-B586B2EF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F02646-E05F-FF44-3BB2-CEEAAD34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System Limitations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18D2074-4A3F-6C67-DE11-725BF59DDE5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Currently limited to </a:t>
            </a:r>
            <a:r>
              <a:rPr lang="en-US" dirty="0"/>
              <a:t>two robots (assumption for Kalman filter)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Rejection of measurements above threshold </a:t>
            </a: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Uncertainty when robots are close to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Deletion of the Kalman filter if no assignable measurement was received for two second </a:t>
            </a:r>
            <a:r>
              <a:rPr lang="en-US" dirty="0">
                <a:sym typeface="Wingdings" panose="05000000000000000000" pitchFamily="2" charset="2"/>
              </a:rPr>
              <a:t> Robots are no longer detected after two second if they are not measured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Second EKF on the same robot, if only this one has been measured in the last 2 seconds, when detection over threshold 100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0749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41FA-A78C-F008-2890-8DE5DB6A3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C1EA15-7C18-C2D0-EB93-72C81EFA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40A300-D036-379D-2ABF-90249953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0CD16B5-4038-42DE-32FE-DE416698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results</a:t>
            </a:r>
          </a:p>
        </p:txBody>
      </p:sp>
      <p:pic>
        <p:nvPicPr>
          <p:cNvPr id="2" name="Unbenanntes Video – Mit Clipchamp erstellt (6)">
            <a:hlinkClick r:id="" action="ppaction://media"/>
            <a:extLst>
              <a:ext uri="{FF2B5EF4-FFF2-40B4-BE49-F238E27FC236}">
                <a16:creationId xmlns:a16="http://schemas.microsoft.com/office/drawing/2014/main" id="{29866D46-D0BA-615A-FB9F-67424BB2FA44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750" t="13387" r="21805" b="7877"/>
          <a:stretch>
            <a:fillRect/>
          </a:stretch>
        </p:blipFill>
        <p:spPr>
          <a:xfrm>
            <a:off x="125915" y="1329560"/>
            <a:ext cx="6280827" cy="484257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C591978-F1BD-8C9E-46B2-7B416220D84D}"/>
              </a:ext>
            </a:extLst>
          </p:cNvPr>
          <p:cNvSpPr txBox="1"/>
          <p:nvPr/>
        </p:nvSpPr>
        <p:spPr>
          <a:xfrm>
            <a:off x="6483788" y="1234310"/>
            <a:ext cx="555689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[Prediction] State 0: Predicted Position: (-16.95, 8.61)</a:t>
            </a:r>
          </a:p>
          <a:p>
            <a:r>
              <a:rPr lang="en-US" sz="1600" dirty="0"/>
              <a:t>[Prediction] State 1: Predicted Position: (-16.13, -10.44)</a:t>
            </a:r>
          </a:p>
          <a:p>
            <a:r>
              <a:rPr lang="en-US" sz="1600" dirty="0"/>
              <a:t>[Stale Removal] Removing EKF 0 after 2s timeout.</a:t>
            </a:r>
          </a:p>
          <a:p>
            <a:r>
              <a:rPr lang="de-DE" sz="1600" dirty="0"/>
              <a:t>[</a:t>
            </a:r>
            <a:r>
              <a:rPr lang="de-DE" sz="1600" dirty="0" err="1"/>
              <a:t>Detection</a:t>
            </a:r>
            <a:r>
              <a:rPr lang="de-DE" sz="1600" dirty="0"/>
              <a:t>] 2 </a:t>
            </a:r>
            <a:r>
              <a:rPr lang="de-DE" sz="1600" dirty="0" err="1"/>
              <a:t>detections</a:t>
            </a:r>
            <a:r>
              <a:rPr lang="de-DE" sz="1600" dirty="0"/>
              <a:t> </a:t>
            </a:r>
            <a:r>
              <a:rPr lang="de-DE" sz="1600" dirty="0" err="1"/>
              <a:t>received</a:t>
            </a:r>
            <a:r>
              <a:rPr lang="de-DE" sz="1600" dirty="0"/>
              <a:t>.</a:t>
            </a:r>
          </a:p>
          <a:p>
            <a:r>
              <a:rPr lang="en-US" sz="1600" dirty="0"/>
              <a:t>[Detection Info] Detection 0: Sensor=camera_1, Position=</a:t>
            </a:r>
            <a:br>
              <a:rPr lang="en-US" sz="1600" dirty="0"/>
            </a:br>
            <a:r>
              <a:rPr lang="en-US" sz="1600" dirty="0"/>
              <a:t>(-16.15, -11.96)</a:t>
            </a:r>
          </a:p>
          <a:p>
            <a:r>
              <a:rPr lang="en-US" sz="1600" dirty="0"/>
              <a:t>[Detection Info] Detection 1: Sensor=camera_2, Position=</a:t>
            </a:r>
            <a:br>
              <a:rPr lang="en-US" sz="1600" dirty="0"/>
            </a:br>
            <a:r>
              <a:rPr lang="en-US" sz="1600" dirty="0"/>
              <a:t>(-17.00, 8.36)</a:t>
            </a:r>
          </a:p>
          <a:p>
            <a:r>
              <a:rPr lang="en-US" sz="1600" dirty="0"/>
              <a:t>[Mahalanobis] Detection 0 to State 1: d² = 16.88</a:t>
            </a:r>
          </a:p>
          <a:p>
            <a:r>
              <a:rPr lang="en-US" sz="1600" dirty="0"/>
              <a:t>[Mahalanobis] Detection 1 to State 1: d² = 2577.87</a:t>
            </a:r>
          </a:p>
          <a:p>
            <a:r>
              <a:rPr lang="en-US" sz="1600" dirty="0"/>
              <a:t>[Update] Detection 0 assigned to State 1 (Primary Threshold, d²=16.88). Updated Position: (-16.14, -10.64)</a:t>
            </a:r>
          </a:p>
          <a:p>
            <a:r>
              <a:rPr lang="en-US" sz="1600" dirty="0"/>
              <a:t>[No Update] Detection 1 could not be assigned.</a:t>
            </a:r>
          </a:p>
          <a:p>
            <a:r>
              <a:rPr lang="de-DE" sz="1600" dirty="0" err="1"/>
              <a:t>Initialized</a:t>
            </a:r>
            <a:r>
              <a:rPr lang="de-DE" sz="1600" dirty="0"/>
              <a:t> EKF </a:t>
            </a:r>
            <a:r>
              <a:rPr lang="de-DE" sz="1600" dirty="0" err="1"/>
              <a:t>for</a:t>
            </a:r>
            <a:r>
              <a:rPr lang="de-DE" sz="1600" dirty="0"/>
              <a:t> Robot 0 at (-17.00, 8.36)</a:t>
            </a:r>
          </a:p>
          <a:p>
            <a:r>
              <a:rPr lang="en-US" sz="1600" dirty="0"/>
              <a:t>[Init] New EKF State 0 from Detection -17.00, 8.36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3185663-F46E-3A04-37FD-A18F42E8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4A51C0-747A-82CB-247F-B211EEFF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823D916-4654-A57C-1662-7D323F9A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6" name="Unbenanntes Video – Mit Clipchamp erstellt (7)">
            <a:hlinkClick r:id="" action="ppaction://media"/>
            <a:extLst>
              <a:ext uri="{FF2B5EF4-FFF2-40B4-BE49-F238E27FC236}">
                <a16:creationId xmlns:a16="http://schemas.microsoft.com/office/drawing/2014/main" id="{DF809B23-D2BC-D309-FA4C-F9BA0EAD74F2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727" t="14119" r="21736" b="7316"/>
          <a:stretch>
            <a:fillRect/>
          </a:stretch>
        </p:blipFill>
        <p:spPr>
          <a:xfrm>
            <a:off x="125914" y="1327150"/>
            <a:ext cx="6282000" cy="4844190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577DC2-3332-CB13-F9E3-C34F0377A8C8}"/>
              </a:ext>
            </a:extLst>
          </p:cNvPr>
          <p:cNvSpPr txBox="1"/>
          <p:nvPr/>
        </p:nvSpPr>
        <p:spPr>
          <a:xfrm>
            <a:off x="6457779" y="1232103"/>
            <a:ext cx="544527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[Prediction] State 0: Predicted Position: (-12.96, 8.51)</a:t>
            </a:r>
            <a:endParaRPr lang="de-DE" sz="1200" dirty="0"/>
          </a:p>
          <a:p>
            <a:r>
              <a:rPr lang="en-GB" sz="1200" dirty="0"/>
              <a:t>[Prediction] State 1: Predicted Position: (-7.63, -5.99)</a:t>
            </a:r>
            <a:endParaRPr lang="de-DE" sz="1200" dirty="0"/>
          </a:p>
          <a:p>
            <a:r>
              <a:rPr lang="en-GB" sz="1200" dirty="0"/>
              <a:t>[Detection] 5 detections received.</a:t>
            </a:r>
            <a:endParaRPr lang="de-DE" sz="1200" dirty="0"/>
          </a:p>
          <a:p>
            <a:r>
              <a:rPr lang="en-GB" sz="1200" dirty="0"/>
              <a:t>[Detection Info] Detection 0: Sensor=lidar, Position=(-15.02, 7.79)</a:t>
            </a:r>
            <a:endParaRPr lang="de-DE" sz="1200" dirty="0"/>
          </a:p>
          <a:p>
            <a:r>
              <a:rPr lang="en-GB" sz="1200" dirty="0"/>
              <a:t>[Detection Info] Detection 1: Sensor=lidar, Position=(-7.55, -7.82)</a:t>
            </a:r>
            <a:endParaRPr lang="de-DE" sz="1200" dirty="0"/>
          </a:p>
          <a:p>
            <a:r>
              <a:rPr lang="en-GB" sz="1200" dirty="0"/>
              <a:t>[Detection Info] Detection 2: Sensor=camera_1, Position=(-7.65, -6.57)</a:t>
            </a:r>
            <a:endParaRPr lang="de-DE" sz="1200" dirty="0"/>
          </a:p>
          <a:p>
            <a:r>
              <a:rPr lang="en-GB" sz="1200" dirty="0"/>
              <a:t>[Detection Info] Detection 3: Sensor=camera_2, Position=(-12.67, 8.75)</a:t>
            </a:r>
            <a:endParaRPr lang="de-DE" sz="1200" dirty="0"/>
          </a:p>
          <a:p>
            <a:r>
              <a:rPr lang="en-GB" sz="1200" dirty="0"/>
              <a:t>[Detection Info] Detection 4: Sensor=camera_2, Position=(-7.29, -7.35)</a:t>
            </a:r>
            <a:endParaRPr lang="de-DE" sz="1200" dirty="0"/>
          </a:p>
          <a:p>
            <a:r>
              <a:rPr lang="en-GB" sz="1200" dirty="0"/>
              <a:t>[Mahalanobis] Detection 0 to State 0: d² = 52.37</a:t>
            </a:r>
            <a:endParaRPr lang="de-DE" sz="1200" dirty="0"/>
          </a:p>
          <a:p>
            <a:r>
              <a:rPr lang="en-GB" sz="1200" dirty="0"/>
              <a:t>[Mahalanobis] Detection 0 to State 1: d² = 2438.62</a:t>
            </a:r>
            <a:endParaRPr lang="de-DE" sz="1200" dirty="0"/>
          </a:p>
          <a:p>
            <a:r>
              <a:rPr lang="en-GB" sz="1200" dirty="0"/>
              <a:t>[Mahalanobis] Detection 1 to State 0: d² = 1970.24</a:t>
            </a:r>
            <a:endParaRPr lang="de-DE" sz="1200" dirty="0"/>
          </a:p>
          <a:p>
            <a:r>
              <a:rPr lang="en-GB" sz="1200" dirty="0"/>
              <a:t>[Mahalanobis] Detection 1 to State 1: d² = 41.30</a:t>
            </a:r>
            <a:endParaRPr lang="de-DE" sz="1200" dirty="0"/>
          </a:p>
          <a:p>
            <a:r>
              <a:rPr lang="en-GB" sz="1200" dirty="0"/>
              <a:t>[Mahalanobis] Detection 2 to State 0: d² = 1215.47</a:t>
            </a:r>
            <a:endParaRPr lang="de-DE" sz="1200" dirty="0"/>
          </a:p>
          <a:p>
            <a:r>
              <a:rPr lang="en-GB" sz="1200" dirty="0"/>
              <a:t>[Mahalanobis] Detection 2 to State 1: d² = 2.38</a:t>
            </a:r>
            <a:endParaRPr lang="de-DE" sz="1200" dirty="0"/>
          </a:p>
          <a:p>
            <a:r>
              <a:rPr lang="en-GB" sz="1200" dirty="0"/>
              <a:t>[Mahalanobis] Detection 3 to State 0: d² = 0.88</a:t>
            </a:r>
            <a:endParaRPr lang="de-DE" sz="1200" dirty="0"/>
          </a:p>
          <a:p>
            <a:r>
              <a:rPr lang="en-GB" sz="1200" dirty="0"/>
              <a:t>[Mahalanobis] Detection 3 to State 1: d² = 1577.47</a:t>
            </a:r>
            <a:endParaRPr lang="de-DE" sz="1200" dirty="0"/>
          </a:p>
          <a:p>
            <a:r>
              <a:rPr lang="en-GB" sz="1200" dirty="0"/>
              <a:t>[Mahalanobis] Detection 4 to State 0: d² = 1349.87</a:t>
            </a:r>
            <a:endParaRPr lang="de-DE" sz="1200" dirty="0"/>
          </a:p>
          <a:p>
            <a:r>
              <a:rPr lang="en-GB" sz="1200" dirty="0"/>
              <a:t>[Mahalanobis] Detection 4 to State 1: d² = 13.19</a:t>
            </a:r>
            <a:endParaRPr lang="de-DE" sz="1200" dirty="0"/>
          </a:p>
          <a:p>
            <a:r>
              <a:rPr lang="en-GB" sz="1200" dirty="0"/>
              <a:t>[Update] Detection 0 assigned to State 0 (Secondary Threshold, d²=52.37). </a:t>
            </a:r>
            <a:br>
              <a:rPr lang="en-GB" sz="1200" dirty="0"/>
            </a:br>
            <a:r>
              <a:rPr lang="en-GB" sz="1200" dirty="0"/>
              <a:t>Updated Position: (-13.41, 8.34)</a:t>
            </a:r>
            <a:endParaRPr lang="de-DE" sz="1200" dirty="0"/>
          </a:p>
          <a:p>
            <a:r>
              <a:rPr lang="en-GB" sz="1200" dirty="0"/>
              <a:t>[Update] Detection 1 assigned to State 1 (Secondary Threshold, d²=41.30). </a:t>
            </a:r>
            <a:br>
              <a:rPr lang="en-GB" sz="1200" dirty="0"/>
            </a:br>
            <a:r>
              <a:rPr lang="en-GB" sz="1200" dirty="0"/>
              <a:t>Updated Position: (-7.53, -6.34)</a:t>
            </a:r>
            <a:endParaRPr lang="de-DE" sz="1200" dirty="0"/>
          </a:p>
          <a:p>
            <a:r>
              <a:rPr lang="en-GB" sz="1200" dirty="0"/>
              <a:t>[Update] Detection 2 assigned to State 1 (Primary Threshold, d²=2.38). </a:t>
            </a:r>
            <a:br>
              <a:rPr lang="en-GB" sz="1200" dirty="0"/>
            </a:br>
            <a:r>
              <a:rPr lang="en-GB" sz="1200" dirty="0"/>
              <a:t>Updated Position: (-7.56, -6.36)</a:t>
            </a:r>
            <a:endParaRPr lang="de-DE" sz="1200" dirty="0"/>
          </a:p>
          <a:p>
            <a:r>
              <a:rPr lang="en-GB" sz="1200" dirty="0"/>
              <a:t>[Update] Detection 3 assigned to State 0 (Primary Threshold, d²=0.88). </a:t>
            </a:r>
            <a:br>
              <a:rPr lang="en-GB" sz="1200" dirty="0"/>
            </a:br>
            <a:r>
              <a:rPr lang="en-GB" sz="1200" dirty="0"/>
              <a:t>Updated Position: (-13.31, 8.41)</a:t>
            </a:r>
            <a:endParaRPr lang="de-DE" sz="1200" dirty="0"/>
          </a:p>
          <a:p>
            <a:r>
              <a:rPr lang="en-GB" sz="1200" dirty="0"/>
              <a:t>[Update] Detection 4 assigned to State 1 (Primary Threshold, d²=13.19). </a:t>
            </a:r>
            <a:br>
              <a:rPr lang="en-GB" sz="1200" dirty="0"/>
            </a:br>
            <a:r>
              <a:rPr lang="en-GB" sz="1200" dirty="0"/>
              <a:t>Updated Position: (-7.49, -6.47)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370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5816B5-F419-7BD2-4BA2-89DB47A1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ECCF07-7017-DA3A-FA67-B3742581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BEA64EF-FE9B-7F0A-4A5F-4AF8BEB4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Problem description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9BAEA3-249E-CAB2-EFF3-70A213CA6F9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Observation of Robots in a room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Two Cameras with limited Field of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One Lidar with low angular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Only position measurable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Known state Equation of robots</a:t>
            </a:r>
          </a:p>
        </p:txBody>
      </p:sp>
    </p:spTree>
    <p:extLst>
      <p:ext uri="{BB962C8B-B14F-4D97-AF65-F5344CB8AC3E}">
        <p14:creationId xmlns:p14="http://schemas.microsoft.com/office/powerpoint/2010/main" val="388619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4721B-1BDF-1369-0929-7E2CB889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648C35-182C-C3AB-0887-42389219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834011-42DA-61FA-79C1-533B328E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40CAAA-4D06-5D90-9666-7015B865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10" name="Unbenanntes Video – Mit Clipchamp erstellt (8)">
            <a:hlinkClick r:id="" action="ppaction://media"/>
            <a:extLst>
              <a:ext uri="{FF2B5EF4-FFF2-40B4-BE49-F238E27FC236}">
                <a16:creationId xmlns:a16="http://schemas.microsoft.com/office/drawing/2014/main" id="{80F26C8B-F228-98EF-F6A3-436D958E5594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927" t="13740" r="21837" b="8620"/>
          <a:stretch>
            <a:fillRect/>
          </a:stretch>
        </p:blipFill>
        <p:spPr>
          <a:xfrm>
            <a:off x="142875" y="1352551"/>
            <a:ext cx="6345526" cy="4842000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3C03CB8-D5C3-61E5-7E80-F349B4416624}"/>
              </a:ext>
            </a:extLst>
          </p:cNvPr>
          <p:cNvSpPr txBox="1"/>
          <p:nvPr/>
        </p:nvSpPr>
        <p:spPr>
          <a:xfrm>
            <a:off x="7462549" y="3358052"/>
            <a:ext cx="4228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LiDAR </a:t>
            </a:r>
            <a:r>
              <a:rPr lang="de-DE" sz="1600" b="1" dirty="0" err="1"/>
              <a:t>detection</a:t>
            </a:r>
            <a:r>
              <a:rPr lang="de-DE" sz="1600" b="1" dirty="0"/>
              <a:t> </a:t>
            </a:r>
            <a:r>
              <a:rPr lang="de-DE" sz="1600" b="1" dirty="0" err="1"/>
              <a:t>increases</a:t>
            </a:r>
            <a:r>
              <a:rPr lang="de-DE" sz="1600" b="1" dirty="0"/>
              <a:t> </a:t>
            </a:r>
            <a:r>
              <a:rPr lang="de-DE" sz="1600" b="1" dirty="0" err="1"/>
              <a:t>uncertainty</a:t>
            </a:r>
            <a:r>
              <a:rPr lang="de-DE" sz="1600" b="1" dirty="0"/>
              <a:t> </a:t>
            </a:r>
            <a:r>
              <a:rPr lang="de-DE" sz="1600" b="1" dirty="0" err="1"/>
              <a:t>because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high </a:t>
            </a:r>
            <a:r>
              <a:rPr lang="de-DE" sz="1600" b="1" dirty="0" err="1"/>
              <a:t>measurement</a:t>
            </a:r>
            <a:r>
              <a:rPr lang="de-DE" sz="1600" b="1" dirty="0"/>
              <a:t> </a:t>
            </a:r>
            <a:r>
              <a:rPr lang="de-DE" sz="1600" b="1" dirty="0" err="1"/>
              <a:t>noise</a:t>
            </a:r>
            <a:r>
              <a:rPr lang="de-DE" sz="1600" b="1" dirty="0"/>
              <a:t> and </a:t>
            </a:r>
            <a:r>
              <a:rPr lang="de-DE" sz="1600" b="1" dirty="0" err="1"/>
              <a:t>no</a:t>
            </a:r>
            <a:r>
              <a:rPr lang="de-DE" sz="1600" b="1" dirty="0"/>
              <a:t> </a:t>
            </a:r>
            <a:r>
              <a:rPr lang="de-DE" sz="1600" b="1" dirty="0" err="1"/>
              <a:t>measurement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orientation</a:t>
            </a:r>
            <a:r>
              <a:rPr lang="de-DE" sz="1600" b="1" dirty="0"/>
              <a:t> angle</a:t>
            </a:r>
            <a:endParaRPr lang="de-DE" b="1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EDBED37-4115-95C6-C9EC-2D07E366FB38}"/>
              </a:ext>
            </a:extLst>
          </p:cNvPr>
          <p:cNvCxnSpPr/>
          <p:nvPr/>
        </p:nvCxnSpPr>
        <p:spPr>
          <a:xfrm>
            <a:off x="6800850" y="3773550"/>
            <a:ext cx="552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5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8563B-9B96-C4BF-68A9-702FB946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noProof="0" dirty="0"/>
              <a:t>Thank you for your attention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62A2D-EC2B-9323-E294-7DD2925A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36A46EF0-B84A-1F54-05FA-7A3CDC66B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79" y="4012670"/>
            <a:ext cx="11056403" cy="752278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noProof="0" dirty="0"/>
              <a:t>Lukas Gerstlauer, Jakob Kurz  |  AS: PSU  |  T1 / Master ASE  |  26.06.2025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45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C573-EE9C-8932-E12B-00EEDF79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C88E1D-D725-0C40-4590-EA131E86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9EE2FB-F007-9032-B38B-4F4A7F24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0A8821-4699-FE54-89A6-E9E46F52D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Boundary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6A45F28-CAE8-C70A-0ED0-ABCC9802C667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Room Size 2D =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[40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, 30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noProof="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Cameras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Located in the upper two corners of the room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FOV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40</m:t>
                        </m:r>
                      </m:e>
                      <m:sup>
                        <m:r>
                          <a:rPr lang="de-DE" b="0" i="1" noProof="0" dirty="0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Measures position in x and y 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Normally distributed uncertainty with </a:t>
                </a:r>
                <a14:m>
                  <m:oMath xmlns:m="http://schemas.openxmlformats.org/officeDocument/2006/math">
                    <m:r>
                      <a:rPr lang="de-DE" b="0" i="1" noProof="0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noProof="0" dirty="0" smtClean="0">
                        <a:latin typeface="Cambria Math" panose="02040503050406030204" pitchFamily="18" charset="0"/>
                      </a:rPr>
                      <m:t>=0,3</m:t>
                    </m:r>
                  </m:oMath>
                </a14:m>
                <a:endParaRPr lang="en-US" noProof="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Lidar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Located in the lower middle of the room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Angular resolution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Measures distance to robot and angle of </a:t>
                </a:r>
                <a:r>
                  <a:rPr lang="en-US" noProof="0" dirty="0" err="1"/>
                  <a:t>hitten</a:t>
                </a:r>
                <a:r>
                  <a:rPr lang="en-US" noProof="0" dirty="0"/>
                  <a:t> beam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Normally distributed uncertainty of distance with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r>
                  <a:rPr lang="en-US" noProof="0" dirty="0"/>
                  <a:t>, angular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=0,1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6A45F28-CAE8-C70A-0ED0-ABCC9802C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t="-16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37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2E47C-80A8-7788-96BD-180D36DE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E3E002-0F2D-B131-711B-16C0CF2A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D830A-2406-4A54-53C9-8F08DBF7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855606-0B8E-0BB7-251E-51856B0C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Boundary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8BCE6AF-AF96-A33C-7048-91476EA550A4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Robots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Differential drive </a:t>
                </a:r>
                <a:r>
                  <a:rPr lang="en-US" noProof="0" dirty="0">
                    <a:sym typeface="Wingdings" panose="05000000000000000000" pitchFamily="2" charset="2"/>
                  </a:rPr>
                  <a:t> direction of velocity is orientation of robot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sym typeface="Wingdings" panose="05000000000000000000" pitchFamily="2" charset="2"/>
                  </a:rPr>
                  <a:t>One step every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100 </m:t>
                    </m:r>
                    <m:r>
                      <a:rPr lang="en-US" i="1" noProof="0" dirty="0" err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𝑚𝑠</m:t>
                    </m:r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  <a:p>
                <a:pPr marL="898525" lvl="2" indent="-342900" defTabSz="898525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14:m>
                  <m:oMath xmlns:m="http://schemas.openxmlformats.org/officeDocument/2006/math"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0.3 </m:t>
                    </m:r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movement per step</a:t>
                </a:r>
              </a:p>
              <a:p>
                <a:pPr marL="898525" lvl="2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Change of direction randomly between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−0.2</m:t>
                    </m:r>
                  </m:oMath>
                </a14:m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0.2</m:t>
                    </m:r>
                  </m:oMath>
                </a14:m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per step</a:t>
                </a:r>
                <a:endParaRPr lang="en-US" noProof="0" dirty="0">
                  <a:sym typeface="Wingdings" panose="05000000000000000000" pitchFamily="2" charset="2"/>
                </a:endParaRPr>
              </a:p>
              <a:p>
                <a:pPr marL="740440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Every three seconds change of direction randomly between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noProof="0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𝜋</m:t>
                    </m:r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  <a:p>
                <a:pPr marL="740440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Reflection from the walls 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8BCE6AF-AF96-A33C-7048-91476EA55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t="-16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03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090AA4-7EB4-2FAA-BE7A-A3C5FC46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FB6245-F2A9-E03A-E46F-54DF6F00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967D058-E576-777C-305A-1DDCD170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Visualization of room, Sensors and robots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54D7DE3-FCF6-C3D8-3852-513EF025E09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0826" y="1530350"/>
            <a:ext cx="6428760" cy="4899025"/>
          </a:xfrm>
        </p:spPr>
      </p:pic>
    </p:spTree>
    <p:extLst>
      <p:ext uri="{BB962C8B-B14F-4D97-AF65-F5344CB8AC3E}">
        <p14:creationId xmlns:p14="http://schemas.microsoft.com/office/powerpoint/2010/main" val="52385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DEFAF-5D1C-281F-F77D-CABB602F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291947-0868-1803-17E9-E93A95EA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ACEB60-F606-A160-2F8B-F7F27E11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9AB358-87C1-0903-8B90-CED03445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Chosen solution approach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9B1C98C-0688-C815-D591-9997A66C93F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>
                <a:sym typeface="Wingdings" panose="05000000000000000000" pitchFamily="2" charset="2"/>
              </a:rPr>
              <a:t>Multi Target Tracking with Mahalanobis distance-based data association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>
                <a:sym typeface="Wingdings" panose="05000000000000000000" pitchFamily="2" charset="2"/>
              </a:rPr>
              <a:t>Extended Kalman-Filer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63363-C068-D4F2-9542-F488279D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455" y="2324328"/>
            <a:ext cx="8613090" cy="410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4CDF421-74A3-F41B-9F20-81ED3ADDD64B}"/>
              </a:ext>
            </a:extLst>
          </p:cNvPr>
          <p:cNvSpPr txBox="1"/>
          <p:nvPr/>
        </p:nvSpPr>
        <p:spPr>
          <a:xfrm>
            <a:off x="5999755" y="6428988"/>
            <a:ext cx="5878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noProof="0" dirty="0"/>
              <a:t>https://www.kalmanfilter.net/img/summary/KalmanFilterDiagram.png</a:t>
            </a:r>
          </a:p>
        </p:txBody>
      </p:sp>
    </p:spTree>
    <p:extLst>
      <p:ext uri="{BB962C8B-B14F-4D97-AF65-F5344CB8AC3E}">
        <p14:creationId xmlns:p14="http://schemas.microsoft.com/office/powerpoint/2010/main" val="171428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EAAFE8-AE3A-93AC-3742-F323105C2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4AF11C-3191-B5E9-EA34-4CC123C3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1D063A3-A70B-70C8-DDF5-D64BA21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Mahalanobis Distance &amp; Multi-Target Data Association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98CFFA5-C45A-B585-CC3C-8D9FEB6D10B6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Goal:</a:t>
                </a:r>
                <a:r>
                  <a:rPr lang="en-US" noProof="0" dirty="0"/>
                  <a:t> Assign measurements to EKF tracks based on statistical compatibility.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Mahalanobis distance: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noProof="0" dirty="0"/>
                  <a:t>, with 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𝐻𝑃</m:t>
                    </m:r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Assignment logic:</a:t>
                </a:r>
                <a:r>
                  <a:rPr lang="en-US" noProof="0" dirty="0"/>
                  <a:t> Distances between all detections and tracks. Only one detection can be assigned to one track.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Primary allocation: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&lt;= 20</m:t>
                    </m:r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Secondary allocation: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20 &lt; </m:t>
                    </m:r>
                    <m:sSup>
                      <m:sSupPr>
                        <m:ctrlPr>
                          <a:rPr lang="en-US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&lt; 100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𝑖𝑛𝑐𝑟𝑒𝑎𝑠𝑒𝑑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noProof="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98CFFA5-C45A-B585-CC3C-8D9FEB6D1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t="-1866" r="-1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91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DB9D90-7209-D2DB-560A-7F120B9C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882DA-AD3C-8DC7-57B0-FA1F8CBB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AD066E-2F92-E099-711B-FC6BD390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Extended Kalman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0A491A3-EE08-4EFE-0345-03FAF0A2047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Purpose</a:t>
                </a:r>
                <a:r>
                  <a:rPr lang="en-US" noProof="0" dirty="0"/>
                  <a:t>: Estimates the state of a </a:t>
                </a:r>
                <a:r>
                  <a:rPr lang="en-US" noProof="0" dirty="0" err="1"/>
                  <a:t>nonlineaar</a:t>
                </a:r>
                <a:r>
                  <a:rPr lang="en-US" noProof="0" dirty="0"/>
                  <a:t> system with noisy measurements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Approach</a:t>
                </a:r>
                <a:r>
                  <a:rPr lang="en-US" noProof="0" dirty="0"/>
                  <a:t>: extends Kalman Filter by linearizing nonlinear models with Jacobian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Steps</a:t>
                </a:r>
                <a:r>
                  <a:rPr lang="en-US" noProof="0" dirty="0"/>
                  <a:t>:</a:t>
                </a:r>
              </a:p>
              <a:p>
                <a:pPr marL="74520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noProof="0" dirty="0"/>
                  <a:t>Prediction</a:t>
                </a:r>
              </a:p>
              <a:p>
                <a:pPr marL="903288" lvl="2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Predict state and uncertainty from state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noProof="0" dirty="0"/>
                  <a:t> to state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 by the given model</a:t>
                </a:r>
              </a:p>
              <a:p>
                <a:pPr marL="74520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noProof="0" dirty="0"/>
                  <a:t>Correction</a:t>
                </a:r>
              </a:p>
              <a:p>
                <a:pPr marL="903288" lvl="2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Measurement update of state with all available measurements</a:t>
                </a:r>
              </a:p>
              <a:p>
                <a:pPr marL="903288" lvl="2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Incorporate the uncertainty of measurements</a:t>
                </a:r>
                <a:endParaRPr lang="en-US" noProof="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0A491A3-EE08-4EFE-0345-03FAF0A20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t="-18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24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C4B1-188D-2C93-912A-0C1FF7DE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94110C-30B2-EEB3-F055-CE4D36B9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B1772E-A80C-3039-FBBF-0039A389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E9BC386-875E-647A-3916-ABC59B4F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State vector, measurement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F622630B-3A7C-72F6-AD05-BC8C71C628F9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331787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State vector:	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noProof="0" dirty="0"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331787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Input vector:	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=[ ]</m:t>
                    </m:r>
                  </m:oMath>
                </a14:m>
                <a:endParaRPr lang="en-US" b="0" noProof="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331787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Measurement vector: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𝑐𝑎𝑚𝑒𝑟𝑎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>
                  <a:tabLst>
                    <a:tab pos="3317875" algn="l"/>
                  </a:tabLst>
                </a:pPr>
                <a:r>
                  <a:rPr lang="en-US" noProof="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noProof="0" smtClean="0"/>
                      <m:t>	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noProof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𝑙𝑖𝑑𝑎𝑟</m:t>
                        </m:r>
                      </m:sub>
                    </m:sSub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F622630B-3A7C-72F6-AD05-BC8C71C62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16271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Konfliktmanagement</Template>
  <TotalTime>0</TotalTime>
  <Words>1644</Words>
  <Application>Microsoft Office PowerPoint</Application>
  <PresentationFormat>Breitbild</PresentationFormat>
  <Paragraphs>173</Paragraphs>
  <Slides>21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Wingdings</vt:lpstr>
      <vt:lpstr>PPT_HHN_16x9_DE_02</vt:lpstr>
      <vt:lpstr>1_PPT_HHN_16x9_DE_02</vt:lpstr>
      <vt:lpstr>Automotive Systems – Perception and  situation understanding  Simulative Robot Detection with different sensors and Kalman-filter</vt:lpstr>
      <vt:lpstr>Problem description</vt:lpstr>
      <vt:lpstr>Boundary conditions</vt:lpstr>
      <vt:lpstr>Boundary conditions</vt:lpstr>
      <vt:lpstr>Visualization of room, Sensors and robots</vt:lpstr>
      <vt:lpstr>Chosen solution approach</vt:lpstr>
      <vt:lpstr>Mahalanobis Distance &amp; Multi-Target Data Association</vt:lpstr>
      <vt:lpstr>Extended Kalman filter</vt:lpstr>
      <vt:lpstr>State vector, measurement vector</vt:lpstr>
      <vt:lpstr>Motion / Transition Model</vt:lpstr>
      <vt:lpstr>Measurement Model</vt:lpstr>
      <vt:lpstr>Jacobi-matrices</vt:lpstr>
      <vt:lpstr>Parameterization of the filter</vt:lpstr>
      <vt:lpstr>observability</vt:lpstr>
      <vt:lpstr>Structure of the implemented program</vt:lpstr>
      <vt:lpstr>Flowchart</vt:lpstr>
      <vt:lpstr>System Limitations</vt:lpstr>
      <vt:lpstr>results</vt:lpstr>
      <vt:lpstr>Results</vt:lpstr>
      <vt:lpstr>Results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AS: Perception and Situation Understanding</dc:title>
  <dc:creator/>
  <cp:lastModifiedBy>Gerstlauer, Lukas</cp:lastModifiedBy>
  <cp:revision>65</cp:revision>
  <dcterms:created xsi:type="dcterms:W3CDTF">2023-05-02T10:56:45Z</dcterms:created>
  <dcterms:modified xsi:type="dcterms:W3CDTF">2025-06-26T11:06:00Z</dcterms:modified>
</cp:coreProperties>
</file>